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27"/>
  </p:notesMasterIdLst>
  <p:handoutMasterIdLst>
    <p:handoutMasterId r:id="rId28"/>
  </p:handoutMasterIdLst>
  <p:sldIdLst>
    <p:sldId id="256" r:id="rId8"/>
    <p:sldId id="266" r:id="rId9"/>
    <p:sldId id="267" r:id="rId10"/>
    <p:sldId id="268" r:id="rId11"/>
    <p:sldId id="259" r:id="rId12"/>
    <p:sldId id="258" r:id="rId13"/>
    <p:sldId id="257" r:id="rId14"/>
    <p:sldId id="263" r:id="rId15"/>
    <p:sldId id="264" r:id="rId16"/>
    <p:sldId id="265" r:id="rId17"/>
    <p:sldId id="272" r:id="rId18"/>
    <p:sldId id="273" r:id="rId19"/>
    <p:sldId id="274" r:id="rId20"/>
    <p:sldId id="269" r:id="rId21"/>
    <p:sldId id="270" r:id="rId22"/>
    <p:sldId id="271" r:id="rId23"/>
    <p:sldId id="261" r:id="rId24"/>
    <p:sldId id="262" r:id="rId25"/>
    <p:sldId id="260" r:id="rId26"/>
  </p:sldIdLst>
  <p:sldSz cx="12192000" cy="6858000"/>
  <p:notesSz cx="6858000" cy="9144000"/>
  <p:embeddedFontLs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81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665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 smtClean="0"/>
              <a:t>New coding knowledge was overwhelming at first</a:t>
            </a:r>
          </a:p>
          <a:p>
            <a:pPr lvl="1"/>
            <a:r>
              <a:rPr lang="en-GB" dirty="0" smtClean="0"/>
              <a:t>Ability to use newfound knowledge in applied scenarios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0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61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6192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2557461"/>
            <a:ext cx="5966691" cy="1138240"/>
          </a:xfrm>
        </p:spPr>
        <p:txBody>
          <a:bodyPr/>
          <a:lstStyle/>
          <a:p>
            <a:r>
              <a:rPr lang="en-GB" dirty="0" smtClean="0"/>
              <a:t>Group 4: R5IM Loss and BLM Peak Finders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Rory, Vlad, </a:t>
            </a:r>
            <a:r>
              <a:rPr lang="en-GB" dirty="0" err="1" smtClean="0"/>
              <a:t>Tejas</a:t>
            </a:r>
            <a:r>
              <a:rPr lang="en-GB" dirty="0" smtClean="0"/>
              <a:t>, Heidi and Jonah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514D-CA92-5C28-8A6F-C434B7EF1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RAL Visitor Centre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850" y="3695701"/>
            <a:ext cx="8648700" cy="263975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07.07.23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Peak Finding / R51M Loss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339" y="2948759"/>
            <a:ext cx="10261600" cy="44426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My part: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 created a piece of code which allowed MQTT to upload live 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   data straight to the GUI( sum of BLMs).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Collaborated with other groups to improve my code and add 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   Group 1As data filter.</a:t>
            </a:r>
            <a:endParaRPr lang="en-GB" dirty="0">
              <a:solidFill>
                <a:schemeClr val="tx1"/>
              </a:solidFill>
            </a:endParaRP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Created a data frequency function which allows users to 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   change the frequency (</a:t>
            </a:r>
            <a:r>
              <a:rPr lang="en-GB" dirty="0">
                <a:solidFill>
                  <a:schemeClr val="tx1"/>
                </a:solidFill>
              </a:rPr>
              <a:t>H</a:t>
            </a:r>
            <a:r>
              <a:rPr lang="en-GB" dirty="0" smtClean="0">
                <a:solidFill>
                  <a:schemeClr val="tx1"/>
                </a:solidFill>
              </a:rPr>
              <a:t>z) of the plotted data.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 learnt how to code functions and take data using </a:t>
            </a:r>
            <a:r>
              <a:rPr lang="en-GB" dirty="0" err="1" smtClean="0">
                <a:solidFill>
                  <a:schemeClr val="tx1"/>
                </a:solidFill>
              </a:rPr>
              <a:t>mqtt</a:t>
            </a:r>
            <a:r>
              <a:rPr lang="en-GB" dirty="0" smtClean="0">
                <a:solidFill>
                  <a:schemeClr val="tx1"/>
                </a:solidFill>
              </a:rPr>
              <a:t> and print plots of data. 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 have become much more confident with python (still need a LOT more practice).</a:t>
            </a:r>
          </a:p>
          <a:p>
            <a:pPr lvl="1"/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7" y="1114091"/>
            <a:ext cx="4371839" cy="362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88" y="1480015"/>
            <a:ext cx="4257498" cy="146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7" y="184728"/>
            <a:ext cx="3308997" cy="2697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485" y="2881745"/>
            <a:ext cx="2450454" cy="20458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3382" y="953900"/>
            <a:ext cx="102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MQTT code -&gt;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114" y="769737"/>
            <a:ext cx="2339920" cy="23561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47467" y="1833368"/>
            <a:ext cx="1174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BLM sum data from MQTT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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62495" y="755134"/>
            <a:ext cx="267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 frequency 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03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Personal Introduction &amp; How Has This Work Experience Benefited You?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459085" y="5618307"/>
            <a:ext cx="4419982" cy="13113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How to draw a Piano easy.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61" y="1050635"/>
            <a:ext cx="5652549" cy="317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uitar Drawing Images - Free Download on Freepi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" t="5733" r="9856" b="4954"/>
          <a:stretch/>
        </p:blipFill>
        <p:spPr bwMode="auto">
          <a:xfrm rot="187406">
            <a:off x="5297520" y="3029123"/>
            <a:ext cx="2495140" cy="2402143"/>
          </a:xfrm>
          <a:prstGeom prst="flowChartPreparati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491" y="1050636"/>
            <a:ext cx="2281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2">
                    <a:lumMod val="25000"/>
                  </a:schemeClr>
                </a:solidFill>
              </a:rPr>
              <a:t>Rory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590" y="2078724"/>
            <a:ext cx="363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Experience in collaborating with others on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Experience in solving real world problems</a:t>
            </a:r>
          </a:p>
        </p:txBody>
      </p:sp>
    </p:spTree>
    <p:extLst>
      <p:ext uri="{BB962C8B-B14F-4D97-AF65-F5344CB8AC3E}">
        <p14:creationId xmlns:p14="http://schemas.microsoft.com/office/powerpoint/2010/main" val="371686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1C: Data Analysis: Loss finder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500244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Main coder for our loss finder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35" t="8950" r="35468" b="6537"/>
          <a:stretch/>
        </p:blipFill>
        <p:spPr>
          <a:xfrm>
            <a:off x="5708766" y="892878"/>
            <a:ext cx="2757981" cy="2913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699" t="9292" r="23472" b="8814"/>
          <a:stretch/>
        </p:blipFill>
        <p:spPr>
          <a:xfrm>
            <a:off x="5708766" y="3806679"/>
            <a:ext cx="3450471" cy="2796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3097" t="34395" r="37631" b="13121"/>
          <a:stretch/>
        </p:blipFill>
        <p:spPr>
          <a:xfrm>
            <a:off x="8099699" y="1184806"/>
            <a:ext cx="3099438" cy="2329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097" t="26266" r="56742" b="64988"/>
          <a:stretch/>
        </p:blipFill>
        <p:spPr>
          <a:xfrm>
            <a:off x="8071064" y="3514750"/>
            <a:ext cx="3455672" cy="843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6844" y="2329351"/>
            <a:ext cx="42949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</a:rPr>
              <a:t>What I </a:t>
            </a:r>
            <a:r>
              <a:rPr lang="en-GB" sz="2000" dirty="0" smtClean="0">
                <a:solidFill>
                  <a:schemeClr val="accent1"/>
                </a:solidFill>
              </a:rPr>
              <a:t>learnt: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Data analysis with programming is a lot more complex than I first 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</a:t>
            </a:r>
            <a:r>
              <a:rPr lang="en-GB" dirty="0"/>
              <a:t>R5IM Loss &amp; BLM Peak Finder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644813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charge of the R5IM Loss and the BLM Peak Finder</a:t>
            </a:r>
          </a:p>
          <a:p>
            <a:pPr lvl="1"/>
            <a:r>
              <a:rPr lang="en-GB" dirty="0" smtClean="0"/>
              <a:t>Altered the code significantly for both so that they function and so that they function in the GUI</a:t>
            </a:r>
          </a:p>
          <a:p>
            <a:pPr lvl="1"/>
            <a:r>
              <a:rPr lang="en-GB" dirty="0" smtClean="0"/>
              <a:t>Implemented them into the GUI</a:t>
            </a:r>
          </a:p>
          <a:p>
            <a:pPr lvl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388" t="28844" r="38218" b="17388"/>
          <a:stretch/>
        </p:blipFill>
        <p:spPr>
          <a:xfrm>
            <a:off x="4605532" y="2181947"/>
            <a:ext cx="3485380" cy="2818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699" y="2837351"/>
            <a:ext cx="42949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accent1"/>
                </a:solidFill>
              </a:rPr>
              <a:t>What </a:t>
            </a:r>
            <a:r>
              <a:rPr lang="en-GB" sz="2000" dirty="0">
                <a:solidFill>
                  <a:schemeClr val="accent1"/>
                </a:solidFill>
              </a:rPr>
              <a:t>I </a:t>
            </a:r>
            <a:r>
              <a:rPr lang="en-GB" sz="2000" dirty="0" smtClean="0">
                <a:solidFill>
                  <a:schemeClr val="accent1"/>
                </a:solidFill>
              </a:rPr>
              <a:t>learnt: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Data analysis with programming is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even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more complex than I first 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560" t="11068" r="42016" b="22443"/>
          <a:stretch/>
        </p:blipFill>
        <p:spPr>
          <a:xfrm>
            <a:off x="8090912" y="1383939"/>
            <a:ext cx="3971636" cy="41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718" y="356260"/>
            <a:ext cx="6518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Vlad </a:t>
            </a:r>
            <a:r>
              <a:rPr lang="en-GB" sz="3000" dirty="0" err="1" smtClean="0"/>
              <a:t>Ersteniuk</a:t>
            </a:r>
            <a:endParaRPr lang="en-GB" sz="3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46" y="3973820"/>
            <a:ext cx="4353544" cy="2613323"/>
          </a:xfrm>
          <a:prstGeom prst="rect">
            <a:avLst/>
          </a:prstGeo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8" r="19468"/>
          <a:stretch>
            <a:fillRect/>
          </a:stretch>
        </p:blipFill>
        <p:spPr>
          <a:xfrm>
            <a:off x="7062746" y="245648"/>
            <a:ext cx="3815979" cy="3426467"/>
          </a:xfrm>
        </p:spPr>
      </p:pic>
      <p:pic>
        <p:nvPicPr>
          <p:cNvPr id="1026" name="Picture 2" descr="Chess Pieces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4" y="3672115"/>
            <a:ext cx="4605173" cy="15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4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Stage </a:t>
            </a:r>
            <a:r>
              <a:rPr lang="en-GB" dirty="0"/>
              <a:t>1 Energy Conversion: </a:t>
            </a:r>
            <a:r>
              <a:rPr lang="en-GB" dirty="0" smtClean="0"/>
              <a:t>Integration and units conversion 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478133"/>
            <a:ext cx="5339773" cy="1519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1063926"/>
            <a:ext cx="5107709" cy="234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4" y="4124420"/>
            <a:ext cx="6500423" cy="815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65125"/>
            <a:ext cx="6153050" cy="5746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Stage 2: R5IM Loss &amp; BLM Peak Finder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4" y="1302656"/>
            <a:ext cx="5408385" cy="412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489425"/>
            <a:ext cx="6254650" cy="3938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8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Acknowledgments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6700" y="1132909"/>
            <a:ext cx="10217214" cy="5086821"/>
          </a:xfrm>
        </p:spPr>
        <p:txBody>
          <a:bodyPr>
            <a:normAutofit/>
          </a:bodyPr>
          <a:lstStyle/>
          <a:p>
            <a:r>
              <a:rPr lang="en-GB" dirty="0" smtClean="0"/>
              <a:t>We would like to thank: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Public Engagement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Haroon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Esher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Pamela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Reception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And other people who came to inspire us with their personal career stories</a:t>
            </a:r>
          </a:p>
        </p:txBody>
      </p:sp>
    </p:spTree>
    <p:extLst>
      <p:ext uri="{BB962C8B-B14F-4D97-AF65-F5344CB8AC3E}">
        <p14:creationId xmlns:p14="http://schemas.microsoft.com/office/powerpoint/2010/main" val="21147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GUI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0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 txBox="1">
            <a:spLocks/>
          </p:cNvSpPr>
          <p:nvPr/>
        </p:nvSpPr>
        <p:spPr>
          <a:xfrm>
            <a:off x="2538994" y="3245524"/>
            <a:ext cx="9144000" cy="1138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4000" dirty="0" smtClean="0"/>
              <a:t>Thank you</a:t>
            </a:r>
          </a:p>
          <a:p>
            <a:endParaRPr lang="en-GB" sz="4000" dirty="0"/>
          </a:p>
          <a:p>
            <a:r>
              <a:rPr lang="en-GB" sz="4000" dirty="0" smtClean="0"/>
              <a:t>			Questions?</a:t>
            </a:r>
          </a:p>
        </p:txBody>
      </p:sp>
    </p:spTree>
    <p:extLst>
      <p:ext uri="{BB962C8B-B14F-4D97-AF65-F5344CB8AC3E}">
        <p14:creationId xmlns:p14="http://schemas.microsoft.com/office/powerpoint/2010/main" val="371499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Tejas Dabke</a:t>
            </a:r>
            <a:endParaRPr lang="en-GB" dirty="0"/>
          </a:p>
        </p:txBody>
      </p:sp>
      <p:pic>
        <p:nvPicPr>
          <p:cNvPr id="5" name="Picture 6" descr="Cycling Road bicycle racing Bike-to-Work Day Sport - bike vector p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93" y="-35145"/>
            <a:ext cx="2680133" cy="268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Image result for che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1" y="1409843"/>
            <a:ext cx="23526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llection of Badminton PNG. | Plus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45" y="2888712"/>
            <a:ext cx="2586181" cy="25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Brief Answers to the Big Questions by Stephen Hawking | 32boo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6" y="95172"/>
            <a:ext cx="2781636" cy="40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Astrophysics: A Very Short Introduction By James Binney (Professor of Physics at the University of Oxford, Head of the Sub-Department of Theoretical Physics and Professorial Fellow at Merton College.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20" y="95171"/>
            <a:ext cx="2624364" cy="40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the origin of time – with Thomas Hertog | Royal Institu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03" y="4181802"/>
            <a:ext cx="4901397" cy="25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5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Stage 1: R5IM dips – loss finding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667" t="40142" r="56026" b="56439"/>
          <a:stretch/>
        </p:blipFill>
        <p:spPr>
          <a:xfrm>
            <a:off x="1000315" y="939800"/>
            <a:ext cx="4079631" cy="351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705" t="38376" r="37546" b="34102"/>
          <a:stretch/>
        </p:blipFill>
        <p:spPr>
          <a:xfrm>
            <a:off x="266700" y="1513693"/>
            <a:ext cx="5565224" cy="2063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420" t="79015" r="42779" b="5966"/>
          <a:stretch/>
        </p:blipFill>
        <p:spPr>
          <a:xfrm>
            <a:off x="77737" y="3808745"/>
            <a:ext cx="5887844" cy="13516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971" t="20790" r="52029" b="5136"/>
          <a:stretch/>
        </p:blipFill>
        <p:spPr>
          <a:xfrm>
            <a:off x="9097818" y="0"/>
            <a:ext cx="3234966" cy="6739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8453" t="17619" r="53690" b="4920"/>
          <a:stretch/>
        </p:blipFill>
        <p:spPr>
          <a:xfrm>
            <a:off x="6096000" y="179613"/>
            <a:ext cx="2688483" cy="65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4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82245"/>
            <a:ext cx="6245860" cy="5746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Stage 2: BLM Sum Peak and R5IM Dips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222" t="41523" r="36759" b="48601"/>
          <a:stretch/>
        </p:blipFill>
        <p:spPr>
          <a:xfrm>
            <a:off x="4155208" y="4313294"/>
            <a:ext cx="2015067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9" t="57490" r="27407" b="11728"/>
          <a:stretch/>
        </p:blipFill>
        <p:spPr>
          <a:xfrm>
            <a:off x="3751118" y="885450"/>
            <a:ext cx="2145839" cy="1947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417" t="53704" r="64666" b="11185"/>
          <a:stretch/>
        </p:blipFill>
        <p:spPr>
          <a:xfrm>
            <a:off x="-10161" y="3280150"/>
            <a:ext cx="3893753" cy="2409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5402" t="57688" r="47354" b="3713"/>
          <a:stretch/>
        </p:blipFill>
        <p:spPr>
          <a:xfrm>
            <a:off x="0" y="756920"/>
            <a:ext cx="3910379" cy="2513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9833" t="57556" r="57583" b="15333"/>
          <a:stretch/>
        </p:blipFill>
        <p:spPr>
          <a:xfrm>
            <a:off x="6570980" y="464950"/>
            <a:ext cx="4130040" cy="2788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19917" t="30000" r="58417" b="50148"/>
          <a:stretch/>
        </p:blipFill>
        <p:spPr>
          <a:xfrm>
            <a:off x="6738620" y="3754494"/>
            <a:ext cx="396240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My (Heidi’s) Hobbies and Interests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5871" y="1227137"/>
            <a:ext cx="1152683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smtClean="0"/>
              <a:t>Two cats and a dog</a:t>
            </a:r>
          </a:p>
          <a:p>
            <a:pPr lvl="1"/>
            <a:r>
              <a:rPr lang="en-GB" dirty="0" smtClean="0"/>
              <a:t>Used to play cricket and football</a:t>
            </a:r>
          </a:p>
          <a:p>
            <a:pPr lvl="1"/>
            <a:r>
              <a:rPr lang="en-GB" dirty="0" smtClean="0"/>
              <a:t>Enjoy tennis and running now</a:t>
            </a:r>
          </a:p>
          <a:p>
            <a:pPr lvl="1"/>
            <a:r>
              <a:rPr lang="en-GB" dirty="0" smtClean="0"/>
              <a:t>Favourite genre: comedies</a:t>
            </a:r>
          </a:p>
          <a:p>
            <a:pPr lvl="1"/>
            <a:r>
              <a:rPr lang="en-GB" dirty="0" smtClean="0"/>
              <a:t>Want to live abroad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Key takeaways:</a:t>
            </a:r>
          </a:p>
          <a:p>
            <a:pPr lvl="2"/>
            <a:r>
              <a:rPr lang="en-GB" dirty="0" smtClean="0"/>
              <a:t>Collaborative working</a:t>
            </a:r>
          </a:p>
          <a:p>
            <a:pPr lvl="2"/>
            <a:r>
              <a:rPr lang="en-GB" dirty="0" smtClean="0"/>
              <a:t>Importance of communication</a:t>
            </a:r>
          </a:p>
          <a:p>
            <a:pPr lvl="2"/>
            <a:r>
              <a:rPr lang="en-GB" dirty="0" smtClean="0"/>
              <a:t>Enjoy coding, but do not want to be purely a programmer</a:t>
            </a:r>
          </a:p>
        </p:txBody>
      </p:sp>
      <p:pic>
        <p:nvPicPr>
          <p:cNvPr id="2050" name="Picture 2" descr="The Ancient City of Rome Has Many Nickn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86" y="5172394"/>
            <a:ext cx="2260241" cy="15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ronto cityscape · Free Stock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27" y="5172394"/>
            <a:ext cx="2310308" cy="15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autiful Photos That Will Make You Want to Visit Paris - Condé Nast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4464221"/>
            <a:ext cx="2279512" cy="12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arcelona City Wallpapers (70+ images)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2" y="4464221"/>
            <a:ext cx="2274168" cy="12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preview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11" y="831071"/>
            <a:ext cx="2237439" cy="298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preview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80" y="652462"/>
            <a:ext cx="2597697" cy="34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preview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127" y="788113"/>
            <a:ext cx="2301875" cy="306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1F: Energy Conversion With Interpolation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363293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smtClean="0"/>
              <a:t>Researched interpolation methods</a:t>
            </a:r>
          </a:p>
          <a:p>
            <a:pPr lvl="1"/>
            <a:r>
              <a:rPr lang="en-GB" dirty="0" smtClean="0"/>
              <a:t>Created interpolated curves</a:t>
            </a:r>
          </a:p>
          <a:p>
            <a:pPr lvl="1"/>
            <a:r>
              <a:rPr lang="en-GB" dirty="0" smtClean="0"/>
              <a:t>Extracting calibration curve data</a:t>
            </a:r>
          </a:p>
          <a:p>
            <a:pPr lvl="1"/>
            <a:r>
              <a:rPr lang="en-GB" dirty="0" err="1" smtClean="0"/>
              <a:t>Matplotlib</a:t>
            </a:r>
            <a:endParaRPr lang="en-GB" dirty="0" smtClean="0"/>
          </a:p>
          <a:p>
            <a:pPr lvl="1"/>
            <a:r>
              <a:rPr lang="en-GB" dirty="0" smtClean="0"/>
              <a:t>Git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32" y="3614768"/>
            <a:ext cx="4657814" cy="31892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8" y="942049"/>
            <a:ext cx="3258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(With Toby and Henrique)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47" y="3813682"/>
            <a:ext cx="4589302" cy="1634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633" y="1320937"/>
            <a:ext cx="2960726" cy="1849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160" y="876979"/>
            <a:ext cx="3565029" cy="2863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H="1">
            <a:off x="4598083" y="1280248"/>
            <a:ext cx="3037275" cy="1977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0663"/>
          <a:stretch/>
        </p:blipFill>
        <p:spPr>
          <a:xfrm>
            <a:off x="7337316" y="112963"/>
            <a:ext cx="2440864" cy="351051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Synchrotron Loss </a:t>
            </a:r>
            <a:r>
              <a:rPr lang="en-GB" dirty="0"/>
              <a:t>Finder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699" y="1137740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 smtClean="0"/>
              <a:t>Changing beam extraction energy</a:t>
            </a:r>
          </a:p>
          <a:p>
            <a:pPr lvl="2"/>
            <a:r>
              <a:rPr lang="en-GB" dirty="0" smtClean="0"/>
              <a:t>Difficulty with code</a:t>
            </a:r>
          </a:p>
          <a:p>
            <a:pPr lvl="1"/>
            <a:r>
              <a:rPr lang="en-GB" sz="1600" dirty="0" smtClean="0"/>
              <a:t>Designed GUI interface</a:t>
            </a:r>
          </a:p>
          <a:p>
            <a:pPr lvl="1"/>
            <a:r>
              <a:rPr lang="en-GB" sz="1600" dirty="0" smtClean="0"/>
              <a:t>Unit conversion</a:t>
            </a:r>
          </a:p>
          <a:p>
            <a:pPr lvl="1"/>
            <a:r>
              <a:rPr lang="en-GB" sz="1600" dirty="0" smtClean="0"/>
              <a:t>Enjoyed making a prototype which will be used by scientists</a:t>
            </a:r>
          </a:p>
          <a:p>
            <a:pPr lvl="1"/>
            <a:r>
              <a:rPr lang="en-GB" sz="1600" dirty="0"/>
              <a:t>L</a:t>
            </a:r>
            <a:r>
              <a:rPr lang="en-GB" sz="1600" dirty="0" smtClean="0"/>
              <a:t>ive data on GUI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8119" y="3221324"/>
            <a:ext cx="149337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700" dirty="0" smtClean="0"/>
              <a:t>Initial Attempt</a:t>
            </a:r>
            <a:endParaRPr lang="en-GB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3" y="2765224"/>
            <a:ext cx="4416887" cy="3807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1215" y="2149671"/>
            <a:ext cx="2622236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700" dirty="0" smtClean="0"/>
              <a:t>Final Graph</a:t>
            </a:r>
          </a:p>
          <a:p>
            <a:pPr algn="ctr"/>
            <a:r>
              <a:rPr lang="en-GB" sz="1700" dirty="0" smtClean="0"/>
              <a:t>(with help from Haroon)</a:t>
            </a:r>
            <a:endParaRPr lang="en-GB" sz="17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306" y="112963"/>
            <a:ext cx="1970551" cy="43352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093" y="5791200"/>
            <a:ext cx="5747665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86" y="3563496"/>
            <a:ext cx="4320363" cy="30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134216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About me!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699" y="591127"/>
            <a:ext cx="11666683" cy="5430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My life: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Jonah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My main hobby is playing </a:t>
            </a:r>
            <a:r>
              <a:rPr lang="en-GB" sz="1400" dirty="0">
                <a:solidFill>
                  <a:schemeClr val="tx1"/>
                </a:solidFill>
              </a:rPr>
              <a:t>S</a:t>
            </a:r>
            <a:r>
              <a:rPr lang="en-GB" sz="1400" dirty="0" smtClean="0">
                <a:solidFill>
                  <a:schemeClr val="tx1"/>
                </a:solidFill>
              </a:rPr>
              <a:t>unday league football for a team called croft but I sometimes play other sports as well. I started playing Ice Hockey a few months ago but my local rink closed down so I haven’t been able to keep playing.   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I have a dog called Olaf and a cat called </a:t>
            </a:r>
            <a:r>
              <a:rPr lang="en-GB" sz="1400" dirty="0" err="1" smtClean="0">
                <a:solidFill>
                  <a:schemeClr val="tx1"/>
                </a:solidFill>
              </a:rPr>
              <a:t>Jango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which I love very much.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I also volunteer at an animal shelter, first for </a:t>
            </a:r>
            <a:r>
              <a:rPr lang="en-GB" sz="1400" dirty="0" err="1" smtClean="0">
                <a:solidFill>
                  <a:schemeClr val="tx1"/>
                </a:solidFill>
              </a:rPr>
              <a:t>DofE</a:t>
            </a:r>
            <a:r>
              <a:rPr lang="en-GB" sz="1400" dirty="0" smtClean="0">
                <a:solidFill>
                  <a:schemeClr val="tx1"/>
                </a:solidFill>
              </a:rPr>
              <a:t> but I continued to volunteer because I </a:t>
            </a:r>
          </a:p>
          <a:p>
            <a:pPr marL="457200" lvl="1" indent="0">
              <a:buNone/>
            </a:pPr>
            <a:r>
              <a:rPr lang="en-GB" sz="1400" dirty="0" smtClean="0">
                <a:solidFill>
                  <a:schemeClr val="tx1"/>
                </a:solidFill>
              </a:rPr>
              <a:t>     developed such a great connection with the animals.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This has been a brilliant experience for me and I feel like I have learnt so much more python</a:t>
            </a:r>
          </a:p>
          <a:p>
            <a:pPr marL="457200" lvl="1" indent="0">
              <a:buNone/>
            </a:pPr>
            <a:r>
              <a:rPr lang="en-GB" sz="1400" dirty="0" smtClean="0">
                <a:solidFill>
                  <a:schemeClr val="tx1"/>
                </a:solidFill>
              </a:rPr>
              <a:t>     than I knew before. </a:t>
            </a:r>
          </a:p>
          <a:p>
            <a:pPr lvl="1"/>
            <a:r>
              <a:rPr lang="en-GB" sz="1400" dirty="0" smtClean="0">
                <a:solidFill>
                  <a:schemeClr val="tx1"/>
                </a:solidFill>
              </a:rPr>
              <a:t>I am possibly going for a career in science or engineering which I have realised involves a</a:t>
            </a:r>
          </a:p>
          <a:p>
            <a:pPr marL="457200" lvl="1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    lot of coding from the guest speeches (they were very helpful for me to gain an idea of future job </a:t>
            </a:r>
          </a:p>
          <a:p>
            <a:pPr marL="457200" lvl="1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    aspirations).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934" y="278475"/>
            <a:ext cx="2658018" cy="2635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39" y="185540"/>
            <a:ext cx="2835117" cy="2821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825" y="144596"/>
            <a:ext cx="2418177" cy="298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952" y="134216"/>
            <a:ext cx="1873253" cy="297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590" y="3701252"/>
            <a:ext cx="1747109" cy="2914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79" y="591127"/>
            <a:ext cx="1914285" cy="1874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8143" y="3701252"/>
            <a:ext cx="1993857" cy="21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1D: Peak Finding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My part: 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Started by the </a:t>
            </a:r>
            <a:r>
              <a:rPr lang="en-GB" dirty="0" err="1" smtClean="0">
                <a:solidFill>
                  <a:schemeClr val="tx1"/>
                </a:solidFill>
              </a:rPr>
              <a:t>find_peaks</a:t>
            </a:r>
            <a:r>
              <a:rPr lang="en-GB" dirty="0" smtClean="0">
                <a:solidFill>
                  <a:schemeClr val="tx1"/>
                </a:solidFill>
              </a:rPr>
              <a:t> function on the internet.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Peak prominence. </a:t>
            </a:r>
            <a:r>
              <a:rPr lang="en-GB" b="1" dirty="0" smtClean="0">
                <a:solidFill>
                  <a:schemeClr val="tx1"/>
                </a:solidFill>
              </a:rPr>
              <a:t>RIP Prominence</a:t>
            </a:r>
            <a:r>
              <a:rPr lang="en-GB" dirty="0" smtClean="0">
                <a:solidFill>
                  <a:schemeClr val="tx1"/>
                </a:solidFill>
              </a:rPr>
              <a:t>: gone but never forgotten.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 found the optimum dimensions for the smoothing line so that we could use different peak finding restrictions to find the peaks.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 learnt how to utilise python functions as I have little python experience and I learnt how useful the internet is when struggling with coding.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 enjoyed using python and learning much more than the basics I am learning at school.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 struggled with the advanced python but tried my best to contribute to the team.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2" y="892463"/>
            <a:ext cx="2953592" cy="1654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707" y="899967"/>
            <a:ext cx="3036720" cy="2212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836" y="892463"/>
            <a:ext cx="3149599" cy="19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C07CB7-51EF-466B-89DC-FA27AC50FA39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4367b676-3231-4229-b246-27e36f6a6ea0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7a6c5452-7205-4e2c-a322-0d36e47a40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759</Words>
  <Application>Microsoft Office PowerPoint</Application>
  <PresentationFormat>Widescreen</PresentationFormat>
  <Paragraphs>113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Wingdings</vt:lpstr>
      <vt:lpstr>Verdana</vt:lpstr>
      <vt:lpstr>Calibri</vt:lpstr>
      <vt:lpstr>1_Title slide</vt:lpstr>
      <vt:lpstr>2_Triangles</vt:lpstr>
      <vt:lpstr>3_Pattern</vt:lpstr>
      <vt:lpstr>4_Blank Layouts</vt:lpstr>
      <vt:lpstr>Group 4: R5IM Loss and BLM Peak Finders</vt:lpstr>
      <vt:lpstr>Tejas Dabke</vt:lpstr>
      <vt:lpstr>Stage 1: R5IM dips – loss finding</vt:lpstr>
      <vt:lpstr>Stage 2: BLM Sum Peak and R5IM Dips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1 Energy Conversion: Integration and units conversion  </vt:lpstr>
      <vt:lpstr>Stage 2: R5IM Loss &amp; BLM Peak Finder</vt:lpstr>
      <vt:lpstr>Acknowledgments</vt:lpstr>
      <vt:lpstr>GUI Demo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Poulter, Heidi (-,RAL,ISIS)</cp:lastModifiedBy>
  <cp:revision>36</cp:revision>
  <dcterms:created xsi:type="dcterms:W3CDTF">2023-01-10T12:41:06Z</dcterms:created>
  <dcterms:modified xsi:type="dcterms:W3CDTF">2023-07-07T08:00:37Z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